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0" r:id="rId4"/>
    <p:sldId id="257" r:id="rId5"/>
    <p:sldId id="271" r:id="rId6"/>
    <p:sldId id="294" r:id="rId7"/>
    <p:sldId id="297" r:id="rId8"/>
    <p:sldId id="298" r:id="rId9"/>
    <p:sldId id="272" r:id="rId10"/>
    <p:sldId id="286" r:id="rId11"/>
    <p:sldId id="285" r:id="rId12"/>
    <p:sldId id="287" r:id="rId13"/>
    <p:sldId id="290" r:id="rId14"/>
    <p:sldId id="288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FF0000"/>
    <a:srgbClr val="376092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3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9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1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4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4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4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3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8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26085-3FEA-4823-B2FD-8CA8892F8C3E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6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8" y="1052736"/>
            <a:ext cx="8784976" cy="3600400"/>
          </a:xfrm>
          <a:solidFill>
            <a:srgbClr val="FFFF00">
              <a:alpha val="20000"/>
            </a:srgbClr>
          </a:solidFill>
        </p:spPr>
        <p:txBody>
          <a:bodyPr>
            <a:noAutofit/>
          </a:bodyPr>
          <a:lstStyle/>
          <a:p>
            <a:r>
              <a:rPr lang="ru-RU" b="1" dirty="0" smtClean="0">
                <a:latin typeface="Arial Black" pitchFamily="34" charset="0"/>
              </a:rPr>
              <a:t>§5.Географическая карта. Легенда карты</a:t>
            </a:r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Сравниваем!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34524"/>
              </p:ext>
            </p:extLst>
          </p:nvPr>
        </p:nvGraphicFramePr>
        <p:xfrm>
          <a:off x="251520" y="1052736"/>
          <a:ext cx="8712968" cy="45384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4163"/>
                <a:gridCol w="3025913"/>
                <a:gridCol w="2802892"/>
              </a:tblGrid>
              <a:tr h="6657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Элементы сравнения</a:t>
                      </a:r>
                      <a:endParaRPr lang="ru-RU" sz="3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Географическая карта</a:t>
                      </a:r>
                      <a:endParaRPr lang="ru-RU" sz="3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Топографический план </a:t>
                      </a:r>
                      <a:endParaRPr lang="ru-RU" sz="3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6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</a:t>
                      </a:r>
                      <a:endParaRPr lang="ru-RU" sz="3200" b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32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3200" b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endParaRPr lang="ru-RU" sz="32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7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масштаба</a:t>
                      </a:r>
                      <a:endParaRPr lang="ru-RU" sz="3200" b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endParaRPr lang="ru-RU" sz="3200" b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endParaRPr lang="ru-RU" sz="32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8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Способы изображения рельефа</a:t>
                      </a:r>
                      <a:endParaRPr lang="ru-RU" sz="3200" b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endParaRPr lang="ru-RU" sz="3200" b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endParaRPr lang="ru-RU" sz="32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1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Населённые пункты</a:t>
                      </a:r>
                      <a:endParaRPr lang="ru-RU" sz="3200" b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endParaRPr lang="ru-RU" sz="3200" b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endParaRPr lang="ru-RU" sz="32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57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Названия объектов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endParaRPr lang="ru-RU" sz="24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endParaRPr lang="ru-RU" sz="32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3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431675"/>
              </p:ext>
            </p:extLst>
          </p:nvPr>
        </p:nvGraphicFramePr>
        <p:xfrm>
          <a:off x="251520" y="1052736"/>
          <a:ext cx="8712968" cy="49336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4163"/>
                <a:gridCol w="3025913"/>
                <a:gridCol w="2802892"/>
              </a:tblGrid>
              <a:tr h="6657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Элементы сравнения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Географическая карта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Топографический план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577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Небольшие участки</a:t>
                      </a:r>
                    </a:p>
                  </a:txBody>
                  <a:tcPr marL="68580" marR="68580" marT="0" marB="0"/>
                </a:tc>
              </a:tr>
              <a:tr h="66577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масштаба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+</a:t>
                      </a:r>
                    </a:p>
                  </a:txBody>
                  <a:tcPr marL="68580" marR="68580" marT="0" marB="0"/>
                </a:tc>
              </a:tr>
              <a:tr h="100871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Способы изображения рельефа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Горизонтали, цвет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Горизонтали</a:t>
                      </a:r>
                    </a:p>
                  </a:txBody>
                  <a:tcPr marL="68580" marR="68580" marT="0" marB="0"/>
                </a:tc>
              </a:tr>
              <a:tr h="100871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Населённые пункты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Кружок (пунсон)</a:t>
                      </a:r>
                      <a:endParaRPr lang="ru-RU" sz="24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Отдельные дома, кварталы</a:t>
                      </a:r>
                    </a:p>
                  </a:txBody>
                  <a:tcPr marL="68580" marR="68580" marT="0" marB="0"/>
                </a:tc>
              </a:tr>
              <a:tr h="66577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kern="120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Названия объектов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Деревни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005"/>
            <a:ext cx="8229600" cy="1143000"/>
          </a:xfrm>
        </p:spPr>
        <p:txBody>
          <a:bodyPr/>
          <a:lstStyle/>
          <a:p>
            <a:r>
              <a:rPr lang="ru-RU" dirty="0" smtClean="0"/>
              <a:t>Проверяем!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9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03" y="116632"/>
            <a:ext cx="8229600" cy="922114"/>
          </a:xfrm>
        </p:spPr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7" t="35125" r="23940" b="13567"/>
          <a:stretch/>
        </p:blipFill>
        <p:spPr bwMode="auto">
          <a:xfrm>
            <a:off x="5634" y="1302544"/>
            <a:ext cx="9144000" cy="516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8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739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Практикум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3672408" cy="4876800"/>
          </a:xfrm>
        </p:spPr>
        <p:txBody>
          <a:bodyPr/>
          <a:lstStyle/>
          <a:p>
            <a:r>
              <a:rPr lang="ru-RU" dirty="0" smtClean="0"/>
              <a:t>Контурная карта страница 4-5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4" t="14087" r="32845" b="9660"/>
          <a:stretch/>
        </p:blipFill>
        <p:spPr bwMode="auto">
          <a:xfrm>
            <a:off x="4347057" y="1124744"/>
            <a:ext cx="4499428" cy="557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2007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 концу урока мы будем: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496944" cy="453650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</a:rPr>
              <a:t>Называть: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определения терми­нов: </a:t>
            </a:r>
            <a:r>
              <a:rPr lang="ru-RU" sz="2000" dirty="0" smtClean="0">
                <a:solidFill>
                  <a:schemeClr val="tx1"/>
                </a:solidFill>
              </a:rPr>
              <a:t>географическая </a:t>
            </a:r>
            <a:r>
              <a:rPr lang="ru-RU" sz="2000" dirty="0">
                <a:solidFill>
                  <a:schemeClr val="tx1"/>
                </a:solidFill>
              </a:rPr>
              <a:t>карта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ле­генда карты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изолинии</a:t>
            </a:r>
            <a:r>
              <a:rPr lang="ru-RU" sz="2000" dirty="0" smtClean="0">
                <a:solidFill>
                  <a:schemeClr val="tx1"/>
                </a:solidFill>
              </a:rPr>
              <a:t>,  </a:t>
            </a:r>
            <a:r>
              <a:rPr lang="ru-RU" sz="2000" dirty="0">
                <a:solidFill>
                  <a:schemeClr val="tx1"/>
                </a:solidFill>
              </a:rPr>
              <a:t>гори­зонтали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	 показывать </a:t>
            </a:r>
            <a:r>
              <a:rPr lang="ru-RU" sz="2000" b="1" dirty="0">
                <a:solidFill>
                  <a:schemeClr val="tx1"/>
                </a:solidFill>
              </a:rPr>
              <a:t>на карте </a:t>
            </a:r>
            <a:r>
              <a:rPr lang="ru-RU" sz="2000" dirty="0">
                <a:solidFill>
                  <a:schemeClr val="tx1"/>
                </a:solidFill>
              </a:rPr>
              <a:t>географические полюса, градус­ную сетку, параллели, экватор, меридианы, начальный мериди­ан и географические объекты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	</a:t>
            </a:r>
            <a:r>
              <a:rPr lang="ru-RU" sz="2000" b="1" dirty="0" smtClean="0">
                <a:solidFill>
                  <a:schemeClr val="tx1"/>
                </a:solidFill>
              </a:rPr>
              <a:t>называть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отличия географи­ческой карты от плана местно­сти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характеризовать </a:t>
            </a:r>
            <a:r>
              <a:rPr lang="ru-RU" sz="2000" dirty="0">
                <a:solidFill>
                  <a:schemeClr val="tx1"/>
                </a:solidFill>
              </a:rPr>
              <a:t>особенности изображения земной поверхно­сти (высот и глубин) на глобусе и карте;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изучать </a:t>
            </a:r>
            <a:r>
              <a:rPr lang="ru-RU" sz="2000" dirty="0">
                <a:solidFill>
                  <a:schemeClr val="tx1"/>
                </a:solidFill>
              </a:rPr>
              <a:t>легенду карты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</a:rPr>
              <a:t>измерять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расстояния и опреде­ляют направления по линиям градусной сетки карты</a:t>
            </a:r>
          </a:p>
        </p:txBody>
      </p:sp>
      <p:pic>
        <p:nvPicPr>
          <p:cNvPr id="4" name="Рисунок 3" descr="http://fin.3dn.ru/_nw/42/8808121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9" t="2956" r="1874" b="16257"/>
          <a:stretch/>
        </p:blipFill>
        <p:spPr bwMode="auto">
          <a:xfrm>
            <a:off x="179512" y="938805"/>
            <a:ext cx="1008112" cy="421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fin.3dn.ru/_nw/42/8808121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9" t="2956" r="1874" b="16257"/>
          <a:stretch/>
        </p:blipFill>
        <p:spPr bwMode="auto">
          <a:xfrm>
            <a:off x="179512" y="1916832"/>
            <a:ext cx="1008112" cy="421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fin.3dn.ru/_nw/42/8808121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9" t="2956" r="1874" b="16257"/>
          <a:stretch/>
        </p:blipFill>
        <p:spPr bwMode="auto">
          <a:xfrm>
            <a:off x="179512" y="2924944"/>
            <a:ext cx="1008112" cy="421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fin.3dn.ru/_nw/42/8808121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9" t="2956" r="1874" b="16257"/>
          <a:stretch/>
        </p:blipFill>
        <p:spPr bwMode="auto">
          <a:xfrm>
            <a:off x="179512" y="4293096"/>
            <a:ext cx="1008112" cy="421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15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>
            <a:spLocks/>
          </p:cNvSpPr>
          <p:nvPr/>
        </p:nvSpPr>
        <p:spPr>
          <a:xfrm>
            <a:off x="611560" y="836712"/>
            <a:ext cx="3851904" cy="54006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Я на уроке узнал…</a:t>
            </a:r>
            <a:endParaRPr lang="ru-RU" dirty="0"/>
          </a:p>
        </p:txBody>
      </p:sp>
      <p:pic>
        <p:nvPicPr>
          <p:cNvPr id="5" name="Picture 2" descr="http://meridian12.ru/wp-content/uploads/2013/03/5824455_html_1298b2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6"/>
            <a:ext cx="3096344" cy="450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 txBox="1">
            <a:spLocks/>
          </p:cNvSpPr>
          <p:nvPr/>
        </p:nvSpPr>
        <p:spPr>
          <a:xfrm>
            <a:off x="4211960" y="908720"/>
            <a:ext cx="4139936" cy="518457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Домашнее задание </a:t>
            </a:r>
          </a:p>
          <a:p>
            <a:pPr marL="68580" indent="0">
              <a:buNone/>
            </a:pPr>
            <a:r>
              <a:rPr lang="ru-RU" dirty="0"/>
              <a:t>§9, п.1 стр.48-49, сайт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4762" r="5065" b="9884"/>
          <a:stretch/>
        </p:blipFill>
        <p:spPr bwMode="auto">
          <a:xfrm>
            <a:off x="3973163" y="2812507"/>
            <a:ext cx="4841542" cy="25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8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2007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 концу урока мы будем: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496944" cy="453650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</a:rPr>
              <a:t>Называть: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определения терми­нов: </a:t>
            </a:r>
            <a:r>
              <a:rPr lang="ru-RU" sz="2000" dirty="0" smtClean="0">
                <a:solidFill>
                  <a:schemeClr val="tx1"/>
                </a:solidFill>
              </a:rPr>
              <a:t>географическая </a:t>
            </a:r>
            <a:r>
              <a:rPr lang="ru-RU" sz="2000" dirty="0">
                <a:solidFill>
                  <a:schemeClr val="tx1"/>
                </a:solidFill>
              </a:rPr>
              <a:t>карта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ле­генда карты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изолинии</a:t>
            </a:r>
            <a:r>
              <a:rPr lang="ru-RU" sz="2000" dirty="0" smtClean="0">
                <a:solidFill>
                  <a:schemeClr val="tx1"/>
                </a:solidFill>
              </a:rPr>
              <a:t>,  </a:t>
            </a:r>
            <a:r>
              <a:rPr lang="ru-RU" sz="2000" dirty="0">
                <a:solidFill>
                  <a:schemeClr val="tx1"/>
                </a:solidFill>
              </a:rPr>
              <a:t>гори­зонтали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	 показывать </a:t>
            </a:r>
            <a:r>
              <a:rPr lang="ru-RU" sz="2000" b="1" dirty="0">
                <a:solidFill>
                  <a:schemeClr val="tx1"/>
                </a:solidFill>
              </a:rPr>
              <a:t>на карте </a:t>
            </a:r>
            <a:r>
              <a:rPr lang="ru-RU" sz="2000" dirty="0">
                <a:solidFill>
                  <a:schemeClr val="tx1"/>
                </a:solidFill>
              </a:rPr>
              <a:t>географические полюса, градус­ную сетку, параллели, экватор, меридианы, начальный мериди­ан и географические объекты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	</a:t>
            </a:r>
            <a:r>
              <a:rPr lang="ru-RU" sz="2000" b="1" dirty="0" smtClean="0">
                <a:solidFill>
                  <a:schemeClr val="tx1"/>
                </a:solidFill>
              </a:rPr>
              <a:t>называть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отличия географи­ческой карты от плана местно­сти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характеризовать </a:t>
            </a:r>
            <a:r>
              <a:rPr lang="ru-RU" sz="2000" dirty="0">
                <a:solidFill>
                  <a:schemeClr val="tx1"/>
                </a:solidFill>
              </a:rPr>
              <a:t>особенности изображения земной поверхно­сти (высот и глубин) на глобусе и карте;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изучать </a:t>
            </a:r>
            <a:r>
              <a:rPr lang="ru-RU" sz="2000" dirty="0">
                <a:solidFill>
                  <a:schemeClr val="tx1"/>
                </a:solidFill>
              </a:rPr>
              <a:t>легенду карты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</a:rPr>
              <a:t>измерять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расстояния и опреде­ляют направления по линиям градусной сетки карты</a:t>
            </a:r>
          </a:p>
        </p:txBody>
      </p:sp>
      <p:pic>
        <p:nvPicPr>
          <p:cNvPr id="4" name="Рисунок 3" descr="http://fin.3dn.ru/_nw/42/8808121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9" t="2956" r="1874" b="16257"/>
          <a:stretch/>
        </p:blipFill>
        <p:spPr bwMode="auto">
          <a:xfrm>
            <a:off x="179512" y="938805"/>
            <a:ext cx="1008112" cy="421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fin.3dn.ru/_nw/42/8808121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9" t="2956" r="1874" b="16257"/>
          <a:stretch/>
        </p:blipFill>
        <p:spPr bwMode="auto">
          <a:xfrm>
            <a:off x="179512" y="1916832"/>
            <a:ext cx="1008112" cy="421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fin.3dn.ru/_nw/42/8808121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9" t="2956" r="1874" b="16257"/>
          <a:stretch/>
        </p:blipFill>
        <p:spPr bwMode="auto">
          <a:xfrm>
            <a:off x="179512" y="2924944"/>
            <a:ext cx="1008112" cy="421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fin.3dn.ru/_nw/42/8808121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9" t="2956" r="1874" b="16257"/>
          <a:stretch/>
        </p:blipFill>
        <p:spPr bwMode="auto">
          <a:xfrm>
            <a:off x="179512" y="4293096"/>
            <a:ext cx="1008112" cy="421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182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62068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548680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 Black" pitchFamily="34" charset="0"/>
              </a:rPr>
              <a:t>Географическая карта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400800" cy="3600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sz="3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муеьшненоне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бообенщное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зиобарежени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нзме</a:t>
            </a:r>
            <a:r>
              <a:rPr lang="ru-RU" sz="3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порхвенти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псклоос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мопо</a:t>
            </a:r>
            <a:r>
              <a:rPr lang="ru-RU" sz="3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ью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внуслыох</a:t>
            </a:r>
            <a:r>
              <a:rPr lang="ru-RU" sz="3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нзаовк</a:t>
            </a:r>
            <a:endParaRPr lang="ru-RU" sz="3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одзаголовок 4"/>
          <p:cNvSpPr txBox="1">
            <a:spLocks/>
          </p:cNvSpPr>
          <p:nvPr/>
        </p:nvSpPr>
        <p:spPr>
          <a:xfrm>
            <a:off x="323528" y="1196752"/>
            <a:ext cx="828092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уменьшенное и обобщенное изображение земной поверхности на плоскости с помощью условных знаков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Условные знаки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Цвет-водные объекты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океаны, моря, озера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Стрелки-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течения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направления ветров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Линии-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реки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границы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Кружочки (пунсоны)-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населенные пункты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Левая фигурная скобка 3">
            <a:hlinkClick r:id="rId5" action="ppaction://hlinksldjump"/>
          </p:cNvPr>
          <p:cNvSpPr/>
          <p:nvPr/>
        </p:nvSpPr>
        <p:spPr>
          <a:xfrm rot="16200000">
            <a:off x="3589715" y="1196752"/>
            <a:ext cx="1872209" cy="7920881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8080337" y="6416708"/>
            <a:ext cx="596119" cy="3723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34.img.avito.st/1280x960/1872714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9012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www.lenbaza.ru/baza/pict/1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" y="260648"/>
            <a:ext cx="836593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 flipH="1">
            <a:off x="7956376" y="6281936"/>
            <a:ext cx="108012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utkaperm.ru/img6/polit_karta_m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" y="1148634"/>
            <a:ext cx="8947157" cy="456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 flipH="1">
            <a:off x="7956376" y="6281936"/>
            <a:ext cx="108012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94421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Совокупность на карте условных знаков с необходимым пояснениями называется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легендой карты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9131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8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164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§5.Географическая карта. Легенда карты</vt:lpstr>
      <vt:lpstr>К концу урока мы будем:</vt:lpstr>
      <vt:lpstr>Географическая карта</vt:lpstr>
      <vt:lpstr>Презентация PowerPoint</vt:lpstr>
      <vt:lpstr>Условные знаки</vt:lpstr>
      <vt:lpstr>Презентация PowerPoint</vt:lpstr>
      <vt:lpstr>Презентация PowerPoint</vt:lpstr>
      <vt:lpstr>Презентация PowerPoint</vt:lpstr>
      <vt:lpstr>Совокупность на карте условных знаков с необходимым пояснениями называется легендой карты</vt:lpstr>
      <vt:lpstr>Сравниваем!</vt:lpstr>
      <vt:lpstr>Проверяем!</vt:lpstr>
      <vt:lpstr>Работа в группах</vt:lpstr>
      <vt:lpstr>Практикум</vt:lpstr>
      <vt:lpstr>К концу урока мы будем: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Стороны горизонта. Ориентирование.</dc:title>
  <dc:creator>user</dc:creator>
  <cp:lastModifiedBy>ЛИ</cp:lastModifiedBy>
  <cp:revision>44</cp:revision>
  <dcterms:created xsi:type="dcterms:W3CDTF">2012-09-20T13:19:46Z</dcterms:created>
  <dcterms:modified xsi:type="dcterms:W3CDTF">2016-10-12T09:04:42Z</dcterms:modified>
</cp:coreProperties>
</file>